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1"/>
  </p:notesMasterIdLst>
  <p:handoutMasterIdLst>
    <p:handoutMasterId r:id="rId22"/>
  </p:handoutMasterIdLst>
  <p:sldIdLst>
    <p:sldId id="291" r:id="rId2"/>
    <p:sldId id="292" r:id="rId3"/>
    <p:sldId id="293" r:id="rId4"/>
    <p:sldId id="294" r:id="rId5"/>
    <p:sldId id="295" r:id="rId6"/>
    <p:sldId id="308" r:id="rId7"/>
    <p:sldId id="296" r:id="rId8"/>
    <p:sldId id="309" r:id="rId9"/>
    <p:sldId id="297" r:id="rId10"/>
    <p:sldId id="298" r:id="rId11"/>
    <p:sldId id="299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7" r:id="rId20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292"/>
            <p14:sldId id="293"/>
            <p14:sldId id="294"/>
            <p14:sldId id="295"/>
            <p14:sldId id="308"/>
            <p14:sldId id="296"/>
            <p14:sldId id="309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86"/>
    <p:restoredTop sz="86264"/>
  </p:normalViewPr>
  <p:slideViewPr>
    <p:cSldViewPr>
      <p:cViewPr varScale="1">
        <p:scale>
          <a:sx n="165" d="100"/>
          <a:sy n="165" d="100"/>
        </p:scale>
        <p:origin x="30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 smtClean="0"/>
              <a:t>Spring 2013</a:t>
            </a: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 smtClean="0"/>
              <a:t>CSE341: Programming Languages</a:t>
            </a:r>
            <a:endParaRPr 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 smtClean="0"/>
              <a:t>CS 360 </a:t>
            </a:r>
            <a:br>
              <a:rPr lang="en-US" sz="4800" i="0" dirty="0" smtClean="0"/>
            </a:br>
            <a:r>
              <a:rPr lang="en-US" sz="4800" i="0" dirty="0" smtClean="0"/>
              <a:t>Programming Languages</a:t>
            </a:r>
            <a:br>
              <a:rPr lang="en-US" sz="4800" i="0" dirty="0" smtClean="0"/>
            </a:br>
            <a:r>
              <a:rPr lang="en-US" sz="4800" i="0" dirty="0" smtClean="0"/>
              <a:t>Event-Driven Programming</a:t>
            </a:r>
            <a:endParaRPr lang="en-US" sz="4800" i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r>
              <a:rPr lang="en-US" dirty="0" smtClean="0"/>
              <a:t>Purpose of events: separate the code that </a:t>
            </a:r>
            <a:r>
              <a:rPr lang="en-US" b="1" dirty="0" smtClean="0"/>
              <a:t>causes</a:t>
            </a:r>
            <a:r>
              <a:rPr lang="en-US" dirty="0" smtClean="0"/>
              <a:t> the event from the code that </a:t>
            </a:r>
            <a:r>
              <a:rPr lang="en-US" b="1" dirty="0" smtClean="0"/>
              <a:t>handles</a:t>
            </a:r>
            <a:r>
              <a:rPr lang="en-US" dirty="0" smtClean="0"/>
              <a:t> the event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Lets one event source trigger multiple actions</a:t>
            </a:r>
          </a:p>
          <a:p>
            <a:pPr lvl="1"/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JButton</a:t>
            </a:r>
            <a:r>
              <a:rPr lang="en-US" dirty="0" smtClean="0"/>
              <a:t> can have multiple listeners added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Lets one listener listen to multiple event sources.</a:t>
            </a:r>
          </a:p>
          <a:p>
            <a:pPr lvl="1"/>
            <a:r>
              <a:rPr lang="en-US" dirty="0" smtClean="0"/>
              <a:t>Could have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HelloWorldListener</a:t>
            </a:r>
            <a:r>
              <a:rPr lang="en-US" dirty="0" smtClean="0"/>
              <a:t> connected </a:t>
            </a:r>
            <a:r>
              <a:rPr lang="en-US" dirty="0" smtClean="0"/>
              <a:t>to </a:t>
            </a:r>
            <a:r>
              <a:rPr lang="en-US" dirty="0" smtClean="0"/>
              <a:t>many buttons, key presses, drop-down menus, etc.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072282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0286"/>
            <a:ext cx="8229600" cy="5835877"/>
          </a:xfrm>
        </p:spPr>
        <p:txBody>
          <a:bodyPr/>
          <a:lstStyle/>
          <a:p>
            <a:r>
              <a:rPr lang="en-US" dirty="0" smtClean="0"/>
              <a:t>Java has (many) classes for Events:</a:t>
            </a:r>
          </a:p>
          <a:p>
            <a:pPr lvl="1"/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ActionEvent</a:t>
            </a:r>
            <a:r>
              <a:rPr lang="en-US" dirty="0" smtClean="0"/>
              <a:t>,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MouseEvent</a:t>
            </a:r>
            <a:r>
              <a:rPr lang="en-US" dirty="0" smtClean="0"/>
              <a:t>,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KeyEvent</a:t>
            </a:r>
            <a:r>
              <a:rPr lang="en-US" dirty="0" smtClean="0"/>
              <a:t>, 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and classes for Listeners:</a:t>
            </a:r>
          </a:p>
          <a:p>
            <a:pPr lvl="1"/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ActionListener</a:t>
            </a:r>
            <a:r>
              <a:rPr lang="en-US" dirty="0" smtClean="0"/>
              <a:t>,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MouseListener</a:t>
            </a:r>
            <a:r>
              <a:rPr lang="en-US" dirty="0" smtClean="0"/>
              <a:t>,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KeyListener</a:t>
            </a:r>
            <a:r>
              <a:rPr lang="en-US" dirty="0" smtClean="0"/>
              <a:t>, …</a:t>
            </a:r>
          </a:p>
          <a:p>
            <a:pPr lvl="1"/>
            <a:endParaRPr lang="en-US" dirty="0"/>
          </a:p>
          <a:p>
            <a:r>
              <a:rPr lang="en-US" dirty="0" smtClean="0"/>
              <a:t>We're going to examine just buttons and the mouse today.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5206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524" y="17326"/>
            <a:ext cx="6208655" cy="6840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958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762" y="278190"/>
            <a:ext cx="8950476" cy="5847973"/>
          </a:xfrm>
        </p:spPr>
        <p:txBody>
          <a:bodyPr/>
          <a:lstStyle/>
          <a:p>
            <a:r>
              <a:rPr lang="en-US" dirty="0" smtClean="0"/>
              <a:t>From class website, get </a:t>
            </a:r>
            <a:r>
              <a:rPr lang="en-US" dirty="0" err="1" smtClean="0"/>
              <a:t>ClickRectangleStart.java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Paste into new NetBeans project.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/>
              <a:t>GameFrame</a:t>
            </a:r>
            <a:r>
              <a:rPr lang="en-US" dirty="0" smtClean="0"/>
              <a:t>: represents the window that holds the game.</a:t>
            </a:r>
          </a:p>
          <a:p>
            <a:pPr lvl="1"/>
            <a:r>
              <a:rPr lang="en-US" dirty="0" smtClean="0"/>
              <a:t>Contains a "panel" to hold the moving rectangles, and a </a:t>
            </a:r>
            <a:r>
              <a:rPr lang="en-US" dirty="0" err="1" smtClean="0"/>
              <a:t>JButton</a:t>
            </a:r>
            <a:r>
              <a:rPr lang="en-US" dirty="0" smtClean="0"/>
              <a:t> </a:t>
            </a:r>
            <a:r>
              <a:rPr lang="en-US" dirty="0" smtClean="0"/>
              <a:t>to start the game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/>
              <a:t>GamePanel</a:t>
            </a:r>
            <a:r>
              <a:rPr lang="en-US" dirty="0" smtClean="0"/>
              <a:t>: represents the moving rectangles area.</a:t>
            </a:r>
          </a:p>
          <a:p>
            <a:pPr lvl="1"/>
            <a:r>
              <a:rPr lang="en-US" dirty="0" err="1" smtClean="0"/>
              <a:t>moveShapesToLeft</a:t>
            </a:r>
            <a:r>
              <a:rPr lang="en-US" dirty="0" smtClean="0"/>
              <a:t>: moves all rectangles to the right.</a:t>
            </a:r>
          </a:p>
          <a:p>
            <a:pPr lvl="1"/>
            <a:r>
              <a:rPr lang="en-US" dirty="0" err="1" smtClean="0"/>
              <a:t>handleMouseClick</a:t>
            </a:r>
            <a:r>
              <a:rPr lang="en-US" dirty="0" smtClean="0"/>
              <a:t>: event handler for when the panel is clicked.</a:t>
            </a:r>
          </a:p>
          <a:p>
            <a:pPr lvl="1"/>
            <a:r>
              <a:rPr lang="en-US" dirty="0" err="1" smtClean="0"/>
              <a:t>paintComponent</a:t>
            </a:r>
            <a:r>
              <a:rPr lang="en-US" dirty="0" smtClean="0"/>
              <a:t>: draws the rectangles on the screen.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732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5033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1: Start Button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StartButtonActionListener</a:t>
            </a:r>
            <a:endParaRPr lang="en-US" dirty="0" smtClean="0"/>
          </a:p>
          <a:p>
            <a:pPr lvl="1"/>
            <a:r>
              <a:rPr lang="en-US" dirty="0" smtClean="0"/>
              <a:t>Write </a:t>
            </a:r>
            <a:r>
              <a:rPr lang="en-US" dirty="0" err="1" smtClean="0"/>
              <a:t>actionPerformed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This method should call </a:t>
            </a:r>
            <a:r>
              <a:rPr lang="en-US" dirty="0" err="1" smtClean="0"/>
              <a:t>gameArea.moveShapesToLeft</a:t>
            </a:r>
            <a:r>
              <a:rPr lang="en-US" dirty="0" smtClean="0"/>
              <a:t>().</a:t>
            </a:r>
          </a:p>
          <a:p>
            <a:pPr lvl="1"/>
            <a:r>
              <a:rPr lang="en-US" dirty="0" smtClean="0"/>
              <a:t>Then call repaint() [tells Java to redraw the rectangles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Uncomment </a:t>
            </a:r>
            <a:r>
              <a:rPr lang="en-US" dirty="0" smtClean="0"/>
              <a:t>lines in the </a:t>
            </a:r>
            <a:r>
              <a:rPr lang="en-US" dirty="0" err="1" smtClean="0"/>
              <a:t>GameFrame</a:t>
            </a:r>
            <a:r>
              <a:rPr lang="en-US" dirty="0" smtClean="0"/>
              <a:t> constructor </a:t>
            </a:r>
            <a:r>
              <a:rPr lang="en-US" dirty="0" smtClean="0"/>
              <a:t>to </a:t>
            </a:r>
            <a:r>
              <a:rPr lang="en-US" dirty="0" smtClean="0"/>
              <a:t>attach the </a:t>
            </a:r>
            <a:r>
              <a:rPr lang="en-US" dirty="0" smtClean="0"/>
              <a:t>listener to </a:t>
            </a:r>
            <a:r>
              <a:rPr lang="en-US" dirty="0" smtClean="0"/>
              <a:t>the button.</a:t>
            </a:r>
          </a:p>
          <a:p>
            <a:endParaRPr lang="en-US" dirty="0" smtClean="0"/>
          </a:p>
          <a:p>
            <a:r>
              <a:rPr lang="en-US" dirty="0" smtClean="0"/>
              <a:t>When done, you should be able to click the button and the shapes should move to the </a:t>
            </a:r>
            <a:r>
              <a:rPr lang="en-US" dirty="0" smtClean="0"/>
              <a:t>left one pixel per click.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121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2: Mouse clicks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GameMouseClickListener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Write </a:t>
            </a:r>
            <a:r>
              <a:rPr lang="en-US" dirty="0" err="1" smtClean="0"/>
              <a:t>mouseReleased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This should call </a:t>
            </a:r>
            <a:r>
              <a:rPr lang="en-US" dirty="0" err="1" smtClean="0"/>
              <a:t>handleMouseClick</a:t>
            </a:r>
            <a:r>
              <a:rPr lang="en-US" dirty="0" smtClean="0"/>
              <a:t>.</a:t>
            </a:r>
          </a:p>
          <a:p>
            <a:pPr lvl="2"/>
            <a:r>
              <a:rPr lang="en-US" dirty="0" smtClean="0"/>
              <a:t>arguments should be </a:t>
            </a:r>
            <a:r>
              <a:rPr lang="en-US" dirty="0" err="1" smtClean="0"/>
              <a:t>event.getX</a:t>
            </a:r>
            <a:r>
              <a:rPr lang="en-US" dirty="0" smtClean="0"/>
              <a:t>() and </a:t>
            </a:r>
            <a:r>
              <a:rPr lang="en-US" dirty="0" err="1" smtClean="0"/>
              <a:t>event.getY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Call repaint()	[asks Java to redraw the rectangles</a:t>
            </a:r>
            <a:r>
              <a:rPr lang="en-US" dirty="0" smtClean="0"/>
              <a:t>]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In </a:t>
            </a:r>
            <a:r>
              <a:rPr lang="en-US" dirty="0" smtClean="0"/>
              <a:t>the </a:t>
            </a:r>
            <a:r>
              <a:rPr lang="en-US" dirty="0" err="1" smtClean="0"/>
              <a:t>GameFrame</a:t>
            </a:r>
            <a:r>
              <a:rPr lang="en-US" dirty="0" smtClean="0"/>
              <a:t> </a:t>
            </a:r>
            <a:r>
              <a:rPr lang="en-US" dirty="0" smtClean="0"/>
              <a:t>constructor, uncomment lines to attach the listener to the mouse.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866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3: Automatic scrolling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don't want to click the start button to advance the rectangles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We need a way to automatically fire events in rapid succession.</a:t>
            </a:r>
          </a:p>
          <a:p>
            <a:pPr lvl="1"/>
            <a:r>
              <a:rPr lang="en-US" dirty="0" smtClean="0"/>
              <a:t>In order to repeatedly call </a:t>
            </a:r>
            <a:r>
              <a:rPr lang="en-US" dirty="0" err="1" smtClean="0"/>
              <a:t>moveShapes</a:t>
            </a:r>
            <a:r>
              <a:rPr lang="en-US" dirty="0" smtClean="0"/>
              <a:t> every few milliseconds to give the illusion of scrolling.</a:t>
            </a:r>
          </a:p>
        </p:txBody>
      </p:sp>
    </p:spTree>
    <p:extLst>
      <p:ext uri="{BB962C8B-B14F-4D97-AF65-F5344CB8AC3E}">
        <p14:creationId xmlns:p14="http://schemas.microsoft.com/office/powerpoint/2010/main" val="19194592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Timer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Timer objects will fire an </a:t>
            </a:r>
            <a:r>
              <a:rPr lang="en-US" dirty="0" err="1" smtClean="0"/>
              <a:t>ActionEvent</a:t>
            </a:r>
            <a:r>
              <a:rPr lang="en-US" dirty="0" smtClean="0"/>
              <a:t> repeatedly every </a:t>
            </a:r>
            <a:r>
              <a:rPr lang="en-US" i="1" dirty="0" smtClean="0"/>
              <a:t>x</a:t>
            </a:r>
            <a:r>
              <a:rPr lang="en-US" dirty="0" smtClean="0"/>
              <a:t> milliseconds.</a:t>
            </a:r>
          </a:p>
          <a:p>
            <a:r>
              <a:rPr lang="en-US" dirty="0" smtClean="0"/>
              <a:t>Timer t = new Timer(x, &lt;action listener&gt;);</a:t>
            </a:r>
          </a:p>
          <a:p>
            <a:r>
              <a:rPr lang="en-US" dirty="0" err="1" smtClean="0"/>
              <a:t>t.start</a:t>
            </a:r>
            <a:r>
              <a:rPr lang="en-US" dirty="0" smtClean="0"/>
              <a:t>();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[See </a:t>
            </a:r>
            <a:r>
              <a:rPr lang="en-US" dirty="0" err="1" smtClean="0"/>
              <a:t>TimerExample.java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1350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430"/>
            <a:ext cx="8229600" cy="5944734"/>
          </a:xfrm>
        </p:spPr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MoveShapesActionListener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Write </a:t>
            </a:r>
            <a:r>
              <a:rPr lang="en-US" dirty="0" err="1" smtClean="0"/>
              <a:t>actionPerformed</a:t>
            </a:r>
            <a:r>
              <a:rPr lang="en-US" dirty="0" smtClean="0"/>
              <a:t> to do two things:</a:t>
            </a:r>
          </a:p>
          <a:p>
            <a:pPr lvl="2"/>
            <a:r>
              <a:rPr lang="en-US" dirty="0" smtClean="0"/>
              <a:t>call </a:t>
            </a:r>
            <a:r>
              <a:rPr lang="en-US" dirty="0" err="1" smtClean="0"/>
              <a:t>moveShapesToLeft</a:t>
            </a:r>
            <a:r>
              <a:rPr lang="en-US" dirty="0" smtClean="0"/>
              <a:t> on </a:t>
            </a:r>
            <a:r>
              <a:rPr lang="en-US" dirty="0" err="1" smtClean="0"/>
              <a:t>gameArea</a:t>
            </a:r>
            <a:endParaRPr lang="en-US" dirty="0" smtClean="0"/>
          </a:p>
          <a:p>
            <a:pPr lvl="2"/>
            <a:r>
              <a:rPr lang="en-US" dirty="0" smtClean="0"/>
              <a:t>call repaint() [request that Java redraw the rectangles</a:t>
            </a:r>
            <a:r>
              <a:rPr lang="en-US" dirty="0" smtClean="0"/>
              <a:t>]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Rewrite start button listener:</a:t>
            </a:r>
          </a:p>
          <a:p>
            <a:pPr lvl="1"/>
            <a:r>
              <a:rPr lang="en-US" dirty="0" err="1" smtClean="0"/>
              <a:t>actionPerformed</a:t>
            </a:r>
            <a:r>
              <a:rPr lang="en-US" dirty="0" smtClean="0"/>
              <a:t> should do three things:</a:t>
            </a:r>
          </a:p>
          <a:p>
            <a:pPr lvl="2"/>
            <a:r>
              <a:rPr lang="en-US" dirty="0" smtClean="0"/>
              <a:t>Create a new </a:t>
            </a:r>
            <a:r>
              <a:rPr lang="en-US" dirty="0" err="1" smtClean="0"/>
              <a:t>MoveShapesActionListener</a:t>
            </a:r>
            <a:endParaRPr lang="en-US" dirty="0" smtClean="0"/>
          </a:p>
          <a:p>
            <a:pPr lvl="2"/>
            <a:r>
              <a:rPr lang="en-US" dirty="0" smtClean="0"/>
              <a:t>Create a timer: </a:t>
            </a:r>
            <a:r>
              <a:rPr lang="en-US" dirty="0" err="1" smtClean="0"/>
              <a:t>args</a:t>
            </a:r>
            <a:r>
              <a:rPr lang="en-US" dirty="0" smtClean="0"/>
              <a:t> are 10 (milliseconds), and your move shapes action listener.</a:t>
            </a:r>
          </a:p>
          <a:p>
            <a:pPr lvl="2"/>
            <a:r>
              <a:rPr lang="en-US" dirty="0"/>
              <a:t>S</a:t>
            </a:r>
            <a:r>
              <a:rPr lang="en-US" dirty="0" smtClean="0"/>
              <a:t>tart the timer.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15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80197"/>
            <a:ext cx="7772400" cy="710404"/>
          </a:xfrm>
        </p:spPr>
        <p:txBody>
          <a:bodyPr/>
          <a:lstStyle/>
          <a:p>
            <a:r>
              <a:rPr lang="en-US" dirty="0" smtClean="0"/>
              <a:t>Events and Timers and Listeners, Oh My!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770" y="1143000"/>
            <a:ext cx="6486460" cy="494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364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"Traditional" program: one statement at a time, line by line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Threaded program: CPU determines execution </a:t>
            </a:r>
            <a:r>
              <a:rPr lang="en-US" dirty="0" smtClean="0"/>
              <a:t>order.</a:t>
            </a:r>
            <a:endParaRPr lang="en-US" dirty="0" smtClean="0"/>
          </a:p>
          <a:p>
            <a:pPr lvl="1"/>
            <a:r>
              <a:rPr lang="en-US" dirty="0" smtClean="0"/>
              <a:t>Controlled with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synchronized</a:t>
            </a:r>
            <a:r>
              <a:rPr lang="en-US" dirty="0" smtClean="0"/>
              <a:t>,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wait()/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notifyAll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().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Event-driven program: controlled by the order that "events" </a:t>
            </a:r>
            <a:r>
              <a:rPr lang="en-US" dirty="0" smtClean="0"/>
              <a:t>happen.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886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0286"/>
            <a:ext cx="8229600" cy="5835877"/>
          </a:xfrm>
        </p:spPr>
        <p:txBody>
          <a:bodyPr/>
          <a:lstStyle/>
          <a:p>
            <a:r>
              <a:rPr lang="en-US" dirty="0" smtClean="0"/>
              <a:t>Event-driven programming is often seen in threaded programs, as another model of communication between threads.</a:t>
            </a:r>
            <a:br>
              <a:rPr lang="en-US" dirty="0" smtClean="0"/>
            </a:b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57200" y="2104572"/>
            <a:ext cx="3350381" cy="289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/>
              <a:t>Thread 1</a:t>
            </a:r>
          </a:p>
          <a:p>
            <a:r>
              <a:rPr lang="en-US" sz="2600" dirty="0" smtClean="0"/>
              <a:t>…</a:t>
            </a:r>
            <a:endParaRPr lang="en-US" sz="2600" dirty="0"/>
          </a:p>
          <a:p>
            <a:r>
              <a:rPr lang="en-US" sz="2600" dirty="0" smtClean="0"/>
              <a:t>Event happened!</a:t>
            </a:r>
          </a:p>
          <a:p>
            <a:r>
              <a:rPr lang="en-US" sz="2600" dirty="0" smtClean="0"/>
              <a:t>…</a:t>
            </a:r>
            <a:endParaRPr lang="en-US" sz="2600" dirty="0"/>
          </a:p>
          <a:p>
            <a:r>
              <a:rPr lang="en-US" sz="2600" dirty="0" smtClean="0"/>
              <a:t>…</a:t>
            </a:r>
          </a:p>
          <a:p>
            <a:r>
              <a:rPr lang="en-US" sz="2600" dirty="0" smtClean="0"/>
              <a:t>Another event happened!</a:t>
            </a:r>
            <a:endParaRPr lang="en-US" sz="2600" dirty="0"/>
          </a:p>
        </p:txBody>
      </p:sp>
      <p:sp>
        <p:nvSpPr>
          <p:cNvPr id="6" name="TextBox 5"/>
          <p:cNvSpPr txBox="1"/>
          <p:nvPr/>
        </p:nvSpPr>
        <p:spPr>
          <a:xfrm>
            <a:off x="4059162" y="2980191"/>
            <a:ext cx="3350381" cy="8925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/>
              <a:t>Thread 2</a:t>
            </a:r>
          </a:p>
          <a:p>
            <a:r>
              <a:rPr lang="en-US" sz="2600" dirty="0"/>
              <a:t>H</a:t>
            </a:r>
            <a:r>
              <a:rPr lang="en-US" sz="2600" dirty="0" smtClean="0"/>
              <a:t>andle this event</a:t>
            </a:r>
            <a:endParaRPr lang="en-US" sz="2600" dirty="0"/>
          </a:p>
        </p:txBody>
      </p:sp>
      <p:sp>
        <p:nvSpPr>
          <p:cNvPr id="7" name="TextBox 6"/>
          <p:cNvSpPr txBox="1"/>
          <p:nvPr/>
        </p:nvSpPr>
        <p:spPr>
          <a:xfrm>
            <a:off x="5445276" y="4209067"/>
            <a:ext cx="3350381" cy="89255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/>
              <a:t>Thread 3</a:t>
            </a:r>
          </a:p>
          <a:p>
            <a:r>
              <a:rPr lang="en-US" sz="2600" dirty="0"/>
              <a:t>H</a:t>
            </a:r>
            <a:r>
              <a:rPr lang="en-US" sz="2600" dirty="0" smtClean="0"/>
              <a:t>andle this event</a:t>
            </a:r>
            <a:endParaRPr lang="en-US" sz="2600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2999619" y="3156857"/>
            <a:ext cx="1059543" cy="12095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999619" y="4349448"/>
            <a:ext cx="2445657" cy="1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3433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0762"/>
            <a:ext cx="8229600" cy="5775401"/>
          </a:xfrm>
        </p:spPr>
        <p:txBody>
          <a:bodyPr/>
          <a:lstStyle/>
          <a:p>
            <a:r>
              <a:rPr lang="en-US" dirty="0" smtClean="0"/>
              <a:t>An </a:t>
            </a:r>
            <a:r>
              <a:rPr lang="en-US" b="1" i="1" dirty="0" smtClean="0"/>
              <a:t>event</a:t>
            </a:r>
            <a:r>
              <a:rPr lang="en-US" dirty="0" smtClean="0"/>
              <a:t> </a:t>
            </a:r>
            <a:r>
              <a:rPr lang="en-US" dirty="0" smtClean="0"/>
              <a:t>is something that happens in your program that another piece of code wants to be aware of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Simple things: mouse clicks, key presses, …</a:t>
            </a:r>
          </a:p>
          <a:p>
            <a:pPr lvl="1"/>
            <a:r>
              <a:rPr lang="en-US" dirty="0" smtClean="0"/>
              <a:t>Complex things: file is done loading, calculation is finished, received request from a </a:t>
            </a:r>
            <a:r>
              <a:rPr lang="en-US" dirty="0" smtClean="0"/>
              <a:t>client.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Event-driven programming is no better or worse than other models of thread communication, it's just different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Often forced </a:t>
            </a:r>
            <a:r>
              <a:rPr lang="en-US" dirty="0" smtClean="0"/>
              <a:t>to use it </a:t>
            </a:r>
            <a:r>
              <a:rPr lang="en-US" dirty="0" smtClean="0"/>
              <a:t>because </a:t>
            </a:r>
            <a:r>
              <a:rPr lang="en-US" dirty="0" smtClean="0"/>
              <a:t>so many </a:t>
            </a:r>
            <a:r>
              <a:rPr lang="en-US" dirty="0" smtClean="0"/>
              <a:t>graphical user interface (GUI) </a:t>
            </a:r>
            <a:r>
              <a:rPr lang="en-US" dirty="0" smtClean="0"/>
              <a:t>libraries </a:t>
            </a:r>
            <a:r>
              <a:rPr lang="en-US" dirty="0" smtClean="0"/>
              <a:t>use 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896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Here's the way Java does it: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has certain classes that generate events (</a:t>
            </a:r>
            <a:r>
              <a:rPr lang="en-US" b="1" dirty="0" smtClean="0"/>
              <a:t>sources</a:t>
            </a:r>
            <a:r>
              <a:rPr lang="en-US" dirty="0" smtClean="0"/>
              <a:t>).</a:t>
            </a:r>
          </a:p>
          <a:p>
            <a:pPr lvl="1"/>
            <a:r>
              <a:rPr lang="en-US" dirty="0" smtClean="0"/>
              <a:t>Usually classes that correspond to visual elements on the screen: buttons, menus, etc.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Programmers write other classes that are called </a:t>
            </a:r>
            <a:r>
              <a:rPr lang="en-US" b="1" dirty="0" smtClean="0"/>
              <a:t>event listeners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These classes have certain methods that will be automatically called in response to events.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Programmers link up an event generator (a source) with an event listener.</a:t>
            </a:r>
          </a:p>
          <a:p>
            <a:pPr lvl="1"/>
            <a:r>
              <a:rPr lang="en-US" dirty="0" smtClean="0"/>
              <a:t>Extra information is sent from the source to the listener through </a:t>
            </a:r>
            <a:r>
              <a:rPr lang="en-US" b="1" dirty="0" smtClean="0"/>
              <a:t>event objects.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091721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050" y="156556"/>
            <a:ext cx="8229600" cy="5799592"/>
          </a:xfrm>
        </p:spPr>
        <p:txBody>
          <a:bodyPr/>
          <a:lstStyle/>
          <a:p>
            <a:r>
              <a:rPr lang="en-US" sz="2800" b="1" i="1" dirty="0" smtClean="0"/>
              <a:t>Sources</a:t>
            </a:r>
            <a:r>
              <a:rPr lang="en-US" sz="2800" dirty="0" smtClean="0"/>
              <a:t>, </a:t>
            </a:r>
            <a:r>
              <a:rPr lang="en-US" sz="2800" b="1" i="1" dirty="0" smtClean="0"/>
              <a:t>event objects</a:t>
            </a:r>
            <a:r>
              <a:rPr lang="en-US" sz="2800" dirty="0" smtClean="0"/>
              <a:t>, and </a:t>
            </a:r>
            <a:r>
              <a:rPr lang="en-US" sz="2800" b="1" i="1" dirty="0" smtClean="0"/>
              <a:t>listeners</a:t>
            </a:r>
            <a:r>
              <a:rPr lang="en-US" sz="2800" dirty="0" smtClean="0"/>
              <a:t>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2667" y="1717524"/>
            <a:ext cx="1161143" cy="892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/>
              <a:t>Event source</a:t>
            </a:r>
            <a:endParaRPr lang="en-US" sz="2600" dirty="0"/>
          </a:p>
        </p:txBody>
      </p:sp>
      <p:sp>
        <p:nvSpPr>
          <p:cNvPr id="6" name="TextBox 5"/>
          <p:cNvSpPr txBox="1"/>
          <p:nvPr/>
        </p:nvSpPr>
        <p:spPr>
          <a:xfrm>
            <a:off x="3756781" y="1040191"/>
            <a:ext cx="1323219" cy="8925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chemeClr val="tx1"/>
                </a:solidFill>
              </a:rPr>
              <a:t>Event listener</a:t>
            </a: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56781" y="2163800"/>
            <a:ext cx="1347410" cy="8925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chemeClr val="tx1"/>
                </a:solidFill>
              </a:rPr>
              <a:t>Event listener</a:t>
            </a:r>
            <a:endParaRPr lang="en-US" sz="2600" dirty="0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56781" y="3327362"/>
            <a:ext cx="1347410" cy="89255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chemeClr val="tx1"/>
                </a:solidFill>
              </a:rPr>
              <a:t>Event listener</a:t>
            </a:r>
            <a:endParaRPr lang="en-US" sz="26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>
            <a:stCxn id="5" idx="3"/>
          </p:cNvCxnSpPr>
          <p:nvPr/>
        </p:nvCxnSpPr>
        <p:spPr>
          <a:xfrm>
            <a:off x="1753810" y="2163800"/>
            <a:ext cx="1415142" cy="0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endCxn id="6" idx="1"/>
          </p:cNvCxnSpPr>
          <p:nvPr/>
        </p:nvCxnSpPr>
        <p:spPr>
          <a:xfrm flipV="1">
            <a:off x="3168952" y="1486467"/>
            <a:ext cx="587829" cy="677333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7" idx="1"/>
          </p:cNvCxnSpPr>
          <p:nvPr/>
        </p:nvCxnSpPr>
        <p:spPr>
          <a:xfrm>
            <a:off x="3168952" y="2163800"/>
            <a:ext cx="587829" cy="446276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8" idx="1"/>
          </p:cNvCxnSpPr>
          <p:nvPr/>
        </p:nvCxnSpPr>
        <p:spPr>
          <a:xfrm>
            <a:off x="3168952" y="2163800"/>
            <a:ext cx="587829" cy="1609838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990875" y="1234963"/>
            <a:ext cx="1032933" cy="8925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i="1" dirty="0" smtClean="0"/>
              <a:t>event object</a:t>
            </a:r>
            <a:endParaRPr lang="en-US" sz="2600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7397448" y="1132115"/>
            <a:ext cx="1161143" cy="892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 smtClean="0"/>
              <a:t>Event source</a:t>
            </a:r>
            <a:endParaRPr lang="en-US" sz="2600" dirty="0"/>
          </a:p>
        </p:txBody>
      </p:sp>
      <p:cxnSp>
        <p:nvCxnSpPr>
          <p:cNvPr id="24" name="Straight Arrow Connector 23"/>
          <p:cNvCxnSpPr>
            <a:stCxn id="23" idx="1"/>
            <a:endCxn id="6" idx="3"/>
          </p:cNvCxnSpPr>
          <p:nvPr/>
        </p:nvCxnSpPr>
        <p:spPr>
          <a:xfrm flipH="1" flipV="1">
            <a:off x="5080000" y="1486467"/>
            <a:ext cx="2317448" cy="91924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904894" y="1598992"/>
            <a:ext cx="1032933" cy="8925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i="1" dirty="0" smtClean="0"/>
              <a:t>event object</a:t>
            </a:r>
            <a:endParaRPr lang="en-US" sz="2600" i="1" dirty="0"/>
          </a:p>
        </p:txBody>
      </p:sp>
      <p:sp>
        <p:nvSpPr>
          <p:cNvPr id="28" name="TextBox 27"/>
          <p:cNvSpPr txBox="1"/>
          <p:nvPr/>
        </p:nvSpPr>
        <p:spPr>
          <a:xfrm>
            <a:off x="326569" y="3068448"/>
            <a:ext cx="2970593" cy="249299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b="1" i="1" dirty="0" smtClean="0"/>
              <a:t>(Event) Listeners </a:t>
            </a:r>
            <a:r>
              <a:rPr lang="en-US" sz="2600" i="1" dirty="0" smtClean="0"/>
              <a:t>are objects that have registered to receive certain types of events from event sources. </a:t>
            </a:r>
            <a:endParaRPr lang="en-US" sz="2600" i="1" dirty="0"/>
          </a:p>
        </p:txBody>
      </p:sp>
      <p:sp>
        <p:nvSpPr>
          <p:cNvPr id="29" name="TextBox 28"/>
          <p:cNvSpPr txBox="1"/>
          <p:nvPr/>
        </p:nvSpPr>
        <p:spPr>
          <a:xfrm>
            <a:off x="5563809" y="2697010"/>
            <a:ext cx="3441670" cy="28931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600" b="1" i="1" dirty="0" smtClean="0"/>
              <a:t>Event objects </a:t>
            </a:r>
            <a:r>
              <a:rPr lang="en-US" sz="2600" i="1" dirty="0" smtClean="0"/>
              <a:t>are objects that are sent to the listeners that contain information about the event that occurred (e.g., where the mouse was clicked).</a:t>
            </a:r>
            <a:endParaRPr lang="en-US" sz="2600" i="1" dirty="0"/>
          </a:p>
        </p:txBody>
      </p:sp>
    </p:spTree>
    <p:extLst>
      <p:ext uri="{BB962C8B-B14F-4D97-AF65-F5344CB8AC3E}">
        <p14:creationId xmlns:p14="http://schemas.microsoft.com/office/powerpoint/2010/main" val="18427813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Let's look at an example...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at 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EventExample.java</a:t>
            </a:r>
            <a:r>
              <a:rPr lang="en-US" dirty="0" smtClean="0"/>
              <a:t> code.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698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6096"/>
            <a:ext cx="8229600" cy="5860068"/>
          </a:xfrm>
        </p:spPr>
        <p:txBody>
          <a:bodyPr>
            <a:normAutofit/>
          </a:bodyPr>
          <a:lstStyle/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JButton</a:t>
            </a:r>
            <a:r>
              <a:rPr lang="en-US" dirty="0" smtClean="0"/>
              <a:t>: a class that models a button.</a:t>
            </a:r>
          </a:p>
          <a:p>
            <a:pPr lvl="1"/>
            <a:r>
              <a:rPr lang="en-US" dirty="0" smtClean="0"/>
              <a:t>Also an event source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HelloWorldListener</a:t>
            </a:r>
            <a:r>
              <a:rPr lang="en-US" dirty="0" smtClean="0"/>
              <a:t>: a class designed to listen for button presses.</a:t>
            </a:r>
          </a:p>
          <a:p>
            <a:pPr lvl="1"/>
            <a:r>
              <a:rPr lang="en-US" dirty="0" smtClean="0"/>
              <a:t>The code that runs when the action happens (inside </a:t>
            </a:r>
            <a:r>
              <a:rPr lang="en-US" dirty="0" err="1" smtClean="0"/>
              <a:t>actionPerformed</a:t>
            </a:r>
            <a:r>
              <a:rPr lang="en-US" dirty="0" smtClean="0"/>
              <a:t>) is called an </a:t>
            </a:r>
            <a:r>
              <a:rPr lang="en-US" b="1" i="1" dirty="0" smtClean="0"/>
              <a:t>event handler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ActionEvent</a:t>
            </a:r>
            <a:r>
              <a:rPr lang="en-US" dirty="0" smtClean="0"/>
              <a:t> (</a:t>
            </a:r>
            <a:r>
              <a:rPr lang="en-US" dirty="0" err="1" smtClean="0"/>
              <a:t>arg</a:t>
            </a:r>
            <a:r>
              <a:rPr lang="en-US" dirty="0" smtClean="0"/>
              <a:t> type to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actionPerformed</a:t>
            </a:r>
            <a:r>
              <a:rPr lang="en-US" dirty="0" smtClean="0"/>
              <a:t>) is the event class.</a:t>
            </a:r>
          </a:p>
          <a:p>
            <a:pPr lvl="1"/>
            <a:r>
              <a:rPr lang="en-US" dirty="0" smtClean="0"/>
              <a:t>Whenever the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JButton</a:t>
            </a:r>
            <a:r>
              <a:rPr lang="en-US" dirty="0" smtClean="0"/>
              <a:t> is pushed, it triggers (fires) an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ActionEvent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Has methods for determining which object caused the event, when it happened, etc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Connected through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addActionListener</a:t>
            </a:r>
            <a:r>
              <a:rPr lang="en-US" dirty="0" smtClean="0"/>
              <a:t>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5638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97756</TotalTime>
  <Words>527</Words>
  <Application>Microsoft Macintosh PowerPoint</Application>
  <PresentationFormat>On-screen Show (4:3)</PresentationFormat>
  <Paragraphs>110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Consolas</vt:lpstr>
      <vt:lpstr>Times New Roman</vt:lpstr>
      <vt:lpstr>Arial</vt:lpstr>
      <vt:lpstr>dan_design_template</vt:lpstr>
      <vt:lpstr>CS 360  Programming Languages Event-Driven Programming</vt:lpstr>
      <vt:lpstr>Events and Timers and Listeners, Oh My!</vt:lpstr>
      <vt:lpstr>Control flow</vt:lpstr>
      <vt:lpstr>PowerPoint Presentation</vt:lpstr>
      <vt:lpstr>PowerPoint Presentation</vt:lpstr>
      <vt:lpstr>Here's the way Java does it:</vt:lpstr>
      <vt:lpstr>PowerPoint Presentation</vt:lpstr>
      <vt:lpstr>Let's look at an example...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Run It</vt:lpstr>
      <vt:lpstr>Task 1: Start Button</vt:lpstr>
      <vt:lpstr>Task 2: Mouse clicks</vt:lpstr>
      <vt:lpstr>Task 3: Automatic scrolling</vt:lpstr>
      <vt:lpstr>Solution: Timer</vt:lpstr>
      <vt:lpstr>PowerPoint Presentation</vt:lpstr>
    </vt:vector>
  </TitlesOfParts>
  <Company>UW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964</cp:revision>
  <cp:lastPrinted>2017-10-10T17:20:40Z</cp:lastPrinted>
  <dcterms:created xsi:type="dcterms:W3CDTF">2009-03-13T20:43:19Z</dcterms:created>
  <dcterms:modified xsi:type="dcterms:W3CDTF">2017-11-30T19:46:43Z</dcterms:modified>
</cp:coreProperties>
</file>